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Lst>
  <p:notesMasterIdLst>
    <p:notesMasterId r:id="rId21"/>
  </p:notesMasterIdLst>
  <p:sldIdLst>
    <p:sldId id="256" r:id="rId4"/>
    <p:sldId id="257" r:id="rId5"/>
    <p:sldId id="258" r:id="rId6"/>
    <p:sldId id="297" r:id="rId7"/>
    <p:sldId id="298" r:id="rId8"/>
    <p:sldId id="299" r:id="rId9"/>
    <p:sldId id="259" r:id="rId10"/>
    <p:sldId id="260" r:id="rId11"/>
    <p:sldId id="261" r:id="rId12"/>
    <p:sldId id="262" r:id="rId13"/>
    <p:sldId id="263" r:id="rId14"/>
    <p:sldId id="264" r:id="rId15"/>
    <p:sldId id="300" r:id="rId16"/>
    <p:sldId id="301" r:id="rId17"/>
    <p:sldId id="279" r:id="rId18"/>
    <p:sldId id="286" r:id="rId19"/>
    <p:sldId id="287"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2034311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24:notes"/>
          <p:cNvSpPr>
            <a:spLocks noGrp="1" noRot="1" noChangeAspect="1"/>
          </p:cNvSpPr>
          <p:nvPr>
            <p:ph type="sldImg" idx="2"/>
          </p:nvPr>
        </p:nvSpPr>
        <p:spPr>
          <a:xfrm>
            <a:off x="330200" y="685487"/>
            <a:ext cx="6197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1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685800" y="1485900"/>
            <a:ext cx="38100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7"/>
          <p:cNvSpPr txBox="1">
            <a:spLocks noGrp="1"/>
          </p:cNvSpPr>
          <p:nvPr>
            <p:ph type="body" idx="2"/>
          </p:nvPr>
        </p:nvSpPr>
        <p:spPr>
          <a:xfrm>
            <a:off x="4648200" y="1485900"/>
            <a:ext cx="38100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20"/>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5" name="Google Shape;95;p2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96" name="Google Shape;96;p2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102" name="Google Shape;102;p2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6858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08" name="Google Shape;108;p22"/>
          <p:cNvSpPr txBox="1">
            <a:spLocks noGrp="1"/>
          </p:cNvSpPr>
          <p:nvPr>
            <p:ph type="body" idx="2"/>
          </p:nvPr>
        </p:nvSpPr>
        <p:spPr>
          <a:xfrm>
            <a:off x="46482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09" name="Google Shape;109;p2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15" name="Google Shape;115;p23"/>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16" name="Google Shape;116;p23"/>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17" name="Google Shape;117;p23"/>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18" name="Google Shape;118;p2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124" name="Google Shape;124;p24"/>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25" name="Google Shape;125;p2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0" name="Google Shape;130;p25"/>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1" name="Google Shape;131;p25"/>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32" name="Google Shape;132;p2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7" name="Google Shape;137;p26"/>
          <p:cNvSpPr txBox="1">
            <a:spLocks noGrp="1"/>
          </p:cNvSpPr>
          <p:nvPr>
            <p:ph type="body" idx="1"/>
          </p:nvPr>
        </p:nvSpPr>
        <p:spPr>
          <a:xfrm rot="5400000">
            <a:off x="3028950" y="-857250"/>
            <a:ext cx="30861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2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rot="5400000">
            <a:off x="5429250" y="1543050"/>
            <a:ext cx="41148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3" name="Google Shape;143;p27"/>
          <p:cNvSpPr txBox="1">
            <a:spLocks noGrp="1"/>
          </p:cNvSpPr>
          <p:nvPr>
            <p:ph type="body" idx="1"/>
          </p:nvPr>
        </p:nvSpPr>
        <p:spPr>
          <a:xfrm rot="5400000">
            <a:off x="1466850" y="-323850"/>
            <a:ext cx="41148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2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373099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2224761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405173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358298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388097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2954427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31433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178159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2100487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208724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xmlns="" val="83366774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311700" y="58775"/>
            <a:ext cx="8520600" cy="94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en" sz="1800">
                <a:latin typeface="Times New Roman"/>
                <a:ea typeface="Times New Roman"/>
                <a:cs typeface="Times New Roman"/>
                <a:sym typeface="Times New Roman"/>
              </a:rPr>
              <a:t>Al-Farabi Kazakh National University</a:t>
            </a:r>
            <a:endParaRPr sz="1800">
              <a:latin typeface="Times New Roman"/>
              <a:ea typeface="Times New Roman"/>
              <a:cs typeface="Times New Roman"/>
              <a:sym typeface="Times New Roman"/>
            </a:endParaRPr>
          </a:p>
          <a:p>
            <a:pPr marL="0" lvl="0" indent="0" algn="ctr" rtl="0">
              <a:lnSpc>
                <a:spcPct val="100000"/>
              </a:lnSpc>
              <a:spcBef>
                <a:spcPts val="0"/>
              </a:spcBef>
              <a:spcAft>
                <a:spcPts val="0"/>
              </a:spcAft>
              <a:buSzPts val="5200"/>
              <a:buNone/>
            </a:pPr>
            <a:r>
              <a:rPr lang="en" sz="1800">
                <a:latin typeface="Times New Roman"/>
                <a:ea typeface="Times New Roman"/>
                <a:cs typeface="Times New Roman"/>
                <a:sym typeface="Times New Roman"/>
              </a:rPr>
              <a:t>Higher School of Medicine</a:t>
            </a:r>
            <a:endParaRPr sz="1800">
              <a:latin typeface="Times New Roman"/>
              <a:ea typeface="Times New Roman"/>
              <a:cs typeface="Times New Roman"/>
              <a:sym typeface="Times New Roman"/>
            </a:endParaRPr>
          </a:p>
        </p:txBody>
      </p:sp>
      <p:sp>
        <p:nvSpPr>
          <p:cNvPr id="152" name="Google Shape;152;p28"/>
          <p:cNvSpPr txBox="1">
            <a:spLocks noGrp="1"/>
          </p:cNvSpPr>
          <p:nvPr>
            <p:ph type="subTitle" idx="1"/>
          </p:nvPr>
        </p:nvSpPr>
        <p:spPr>
          <a:xfrm>
            <a:off x="311700" y="21483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600" b="1">
                <a:solidFill>
                  <a:schemeClr val="dk1"/>
                </a:solidFill>
                <a:latin typeface="Times New Roman"/>
                <a:ea typeface="Times New Roman"/>
                <a:cs typeface="Times New Roman"/>
                <a:sym typeface="Times New Roman"/>
              </a:rPr>
              <a:t>DNA repair</a:t>
            </a:r>
            <a:endParaRPr sz="360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445025"/>
            <a:ext cx="8761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Mismatch Excision Repairs Other Mismatches and Small Insertions and Deletions</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91" name="Google Shape;191;p34"/>
          <p:cNvSpPr txBox="1">
            <a:spLocks noGrp="1"/>
          </p:cNvSpPr>
          <p:nvPr>
            <p:ph type="body" idx="1"/>
          </p:nvPr>
        </p:nvSpPr>
        <p:spPr>
          <a:xfrm>
            <a:off x="311700" y="1152475"/>
            <a:ext cx="4747500" cy="355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Mismatch excision repair in human cells. </a:t>
            </a:r>
            <a:r>
              <a:rPr lang="en" sz="1400">
                <a:solidFill>
                  <a:schemeClr val="dk1"/>
                </a:solidFill>
                <a:latin typeface="Cambria"/>
                <a:ea typeface="Cambria"/>
                <a:cs typeface="Cambria"/>
                <a:sym typeface="Cambria"/>
              </a:rPr>
              <a:t>The mismatch excision-repair pathway corrects errors introduced during replication. A complex of the MSH2 and MSH6 proteins binds to a mispaired segment of DNA in such a way as to distinguish between the template and the newly synthesized daughter strand (step 1). This binding triggers binding of MLH1 and PMS2. The resulting DNA-protein complex then binds an endonuclease that cuts the newly synthesized daughter strand. Next a DNA helicase unwinds the helix, and an exonuclease removes several nucleotides from the cut end of the daughter strand, including the mismatched base (step 2). Finally, as with base excision repair, the gap is filled in by a DNA polymerase (Pol δ, in this case) and sealed by DNA ligase (step 3).</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192" name="Google Shape;192;p34"/>
          <p:cNvPicPr preferRelativeResize="0"/>
          <p:nvPr/>
        </p:nvPicPr>
        <p:blipFill rotWithShape="1">
          <a:blip r:embed="rId3">
            <a:alphaModFix/>
          </a:blip>
          <a:srcRect/>
          <a:stretch/>
        </p:blipFill>
        <p:spPr>
          <a:xfrm>
            <a:off x="5447175" y="919675"/>
            <a:ext cx="3259825" cy="40821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Nucleotide Excision Repairs Chemical Adducts that Distort Normal DNA Shape</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98" name="Google Shape;198;p35"/>
          <p:cNvSpPr txBox="1">
            <a:spLocks noGrp="1"/>
          </p:cNvSpPr>
          <p:nvPr>
            <p:ph type="body" idx="1"/>
          </p:nvPr>
        </p:nvSpPr>
        <p:spPr>
          <a:xfrm>
            <a:off x="311700" y="1152475"/>
            <a:ext cx="3660600" cy="34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dirty="0">
                <a:solidFill>
                  <a:schemeClr val="dk1"/>
                </a:solidFill>
                <a:latin typeface="Cambria"/>
                <a:ea typeface="Cambria"/>
                <a:cs typeface="Cambria"/>
                <a:sym typeface="Cambria"/>
              </a:rPr>
              <a:t>Formation of thymine-thymine dimers. </a:t>
            </a:r>
            <a:r>
              <a:rPr lang="en" sz="1400" dirty="0">
                <a:solidFill>
                  <a:schemeClr val="dk1"/>
                </a:solidFill>
                <a:latin typeface="Cambria"/>
                <a:ea typeface="Cambria"/>
                <a:cs typeface="Cambria"/>
                <a:sym typeface="Cambria"/>
              </a:rPr>
              <a:t>(a) The most common type of DNA damage caused by UV irradiation is the formation of thymine-thymine dimers. (b) These lesions can be repaired by an excision-repair mechanism that recognizes the distortion they create in the shape of the DNA double helix. The red lines in (b) </a:t>
            </a:r>
            <a:r>
              <a:rPr lang="en" sz="1400" dirty="0" smtClean="0">
                <a:solidFill>
                  <a:schemeClr val="dk1"/>
                </a:solidFill>
                <a:latin typeface="Cambria"/>
                <a:ea typeface="Cambria"/>
                <a:cs typeface="Cambria"/>
                <a:sym typeface="Cambria"/>
              </a:rPr>
              <a:t>represent </a:t>
            </a:r>
            <a:r>
              <a:rPr lang="en" sz="1400" dirty="0">
                <a:solidFill>
                  <a:schemeClr val="dk1"/>
                </a:solidFill>
                <a:latin typeface="Cambria"/>
                <a:ea typeface="Cambria"/>
                <a:cs typeface="Cambria"/>
                <a:sym typeface="Cambria"/>
              </a:rPr>
              <a:t>the UV-induced C—C bonds shown in (a).</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dirty="0">
                <a:solidFill>
                  <a:schemeClr val="dk1"/>
                </a:solidFill>
                <a:latin typeface="Cambria"/>
                <a:ea typeface="Cambria"/>
                <a:cs typeface="Cambria"/>
                <a:sym typeface="Cambria"/>
              </a:rPr>
              <a:t>	 </a:t>
            </a:r>
            <a:endParaRPr sz="1400" dirty="0">
              <a:latin typeface="Cambria"/>
              <a:ea typeface="Cambria"/>
              <a:cs typeface="Cambria"/>
              <a:sym typeface="Cambria"/>
            </a:endParaRPr>
          </a:p>
        </p:txBody>
      </p:sp>
      <p:pic>
        <p:nvPicPr>
          <p:cNvPr id="199" name="Google Shape;199;p35"/>
          <p:cNvPicPr preferRelativeResize="0"/>
          <p:nvPr/>
        </p:nvPicPr>
        <p:blipFill rotWithShape="1">
          <a:blip r:embed="rId3">
            <a:alphaModFix/>
          </a:blip>
          <a:srcRect/>
          <a:stretch/>
        </p:blipFill>
        <p:spPr>
          <a:xfrm>
            <a:off x="4124700" y="1170125"/>
            <a:ext cx="4814541" cy="382097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body" idx="1"/>
          </p:nvPr>
        </p:nvSpPr>
        <p:spPr>
          <a:xfrm>
            <a:off x="311700" y="1152475"/>
            <a:ext cx="6329400" cy="346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Nucleotide excision repair in human cells. </a:t>
            </a:r>
            <a:r>
              <a:rPr lang="en" sz="1400">
                <a:solidFill>
                  <a:schemeClr val="dk1"/>
                </a:solidFill>
                <a:latin typeface="Cambria"/>
                <a:ea typeface="Cambria"/>
                <a:cs typeface="Cambria"/>
                <a:sym typeface="Cambria"/>
              </a:rPr>
              <a:t>A DNA lesion that causes distortion of the double helix, such as a thymine- thymine dimer, is initially recognized by a complex of the XP-C (</a:t>
            </a:r>
            <a:r>
              <a:rPr lang="en" sz="1400" i="1">
                <a:solidFill>
                  <a:schemeClr val="dk1"/>
                </a:solidFill>
                <a:latin typeface="Cambria"/>
                <a:ea typeface="Cambria"/>
                <a:cs typeface="Cambria"/>
                <a:sym typeface="Cambria"/>
              </a:rPr>
              <a:t>x</a:t>
            </a:r>
            <a:r>
              <a:rPr lang="en" sz="1400">
                <a:solidFill>
                  <a:schemeClr val="dk1"/>
                </a:solidFill>
                <a:latin typeface="Cambria"/>
                <a:ea typeface="Cambria"/>
                <a:cs typeface="Cambria"/>
                <a:sym typeface="Cambria"/>
              </a:rPr>
              <a:t>eroderma </a:t>
            </a:r>
            <a:r>
              <a:rPr lang="en" sz="1400" i="1">
                <a:solidFill>
                  <a:schemeClr val="dk1"/>
                </a:solidFill>
                <a:latin typeface="Cambria"/>
                <a:ea typeface="Cambria"/>
                <a:cs typeface="Cambria"/>
                <a:sym typeface="Cambria"/>
              </a:rPr>
              <a:t>p</a:t>
            </a:r>
            <a:r>
              <a:rPr lang="en" sz="1400">
                <a:solidFill>
                  <a:schemeClr val="dk1"/>
                </a:solidFill>
                <a:latin typeface="Cambria"/>
                <a:ea typeface="Cambria"/>
                <a:cs typeface="Cambria"/>
                <a:sym typeface="Cambria"/>
              </a:rPr>
              <a:t>igmentosum </a:t>
            </a:r>
            <a:r>
              <a:rPr lang="en" sz="1400" i="1">
                <a:solidFill>
                  <a:schemeClr val="dk1"/>
                </a:solidFill>
                <a:latin typeface="Cambria"/>
                <a:ea typeface="Cambria"/>
                <a:cs typeface="Cambria"/>
                <a:sym typeface="Cambria"/>
              </a:rPr>
              <a:t>C </a:t>
            </a:r>
            <a:r>
              <a:rPr lang="en" sz="1400">
                <a:solidFill>
                  <a:schemeClr val="dk1"/>
                </a:solidFill>
                <a:latin typeface="Cambria"/>
                <a:ea typeface="Cambria"/>
                <a:cs typeface="Cambria"/>
                <a:sym typeface="Cambria"/>
              </a:rPr>
              <a:t>protein) and 23B proteins (step 1). This complex then recruits transcription factor TFIIH, whose helicase subunits, powered by ATP hydrolysis, partially unwind the double helix. XP-G and RPA proteins then bind to the complex and further unwind and stabilize the helix until a bubble of about 25 bases is formed (step 2). Then XP-G (now acting as an endonuclease) and XP-F, a second endonuclease, cut the damaged strand at points 24–32 bases apart on each side of the lesion (step 3). This releases the DNA fragment with the damaged bases, which is degraded to mononucleotides. Finally the gap is filled by DNA polymerase exactly as in DNA replication, and the remaining nick is sealed by DNA ligase (step 4).</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205" name="Google Shape;205;p36"/>
          <p:cNvPicPr preferRelativeResize="0"/>
          <p:nvPr/>
        </p:nvPicPr>
        <p:blipFill rotWithShape="1">
          <a:blip r:embed="rId3">
            <a:alphaModFix/>
          </a:blip>
          <a:srcRect/>
          <a:stretch/>
        </p:blipFill>
        <p:spPr>
          <a:xfrm>
            <a:off x="6748857" y="0"/>
            <a:ext cx="2317786" cy="5143500"/>
          </a:xfrm>
          <a:prstGeom prst="rect">
            <a:avLst/>
          </a:prstGeom>
          <a:noFill/>
          <a:ln>
            <a:noFill/>
          </a:ln>
        </p:spPr>
      </p:pic>
      <p:sp>
        <p:nvSpPr>
          <p:cNvPr id="206" name="Google Shape;206;p36"/>
          <p:cNvSpPr txBox="1">
            <a:spLocks noGrp="1"/>
          </p:cNvSpPr>
          <p:nvPr>
            <p:ph type="title"/>
          </p:nvPr>
        </p:nvSpPr>
        <p:spPr>
          <a:xfrm>
            <a:off x="311700" y="445025"/>
            <a:ext cx="6437100" cy="53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b="1">
                <a:latin typeface="Cambria"/>
                <a:ea typeface="Cambria"/>
                <a:cs typeface="Cambria"/>
                <a:sym typeface="Cambria"/>
              </a:rPr>
              <a:t>Nucleotide Excision Repairs Chemical Adducts that Distort Normal DNA Shape</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ru" b="1" dirty="0">
                <a:solidFill>
                  <a:srgbClr val="000000"/>
                </a:solidFill>
                <a:latin typeface="Times New Roman"/>
                <a:ea typeface="Times New Roman"/>
                <a:cs typeface="Times New Roman"/>
                <a:sym typeface="Times New Roman"/>
              </a:rPr>
              <a:t>Post-Replication Repair</a:t>
            </a:r>
            <a:endParaRPr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Post-replication repair– Discovered in </a:t>
            </a:r>
            <a:r>
              <a:rPr lang="ru" i="1" dirty="0">
                <a:solidFill>
                  <a:srgbClr val="000000"/>
                </a:solidFill>
                <a:latin typeface="Times New Roman"/>
                <a:ea typeface="Times New Roman"/>
                <a:cs typeface="Times New Roman"/>
                <a:sym typeface="Times New Roman"/>
              </a:rPr>
              <a:t>E.</a:t>
            </a:r>
            <a:endParaRPr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i="1" dirty="0">
                <a:solidFill>
                  <a:srgbClr val="000000"/>
                </a:solidFill>
                <a:latin typeface="Times New Roman"/>
                <a:ea typeface="Times New Roman"/>
                <a:cs typeface="Times New Roman"/>
                <a:sym typeface="Times New Roman"/>
              </a:rPr>
              <a:t>coli </a:t>
            </a:r>
            <a:r>
              <a:rPr lang="ru" dirty="0">
                <a:solidFill>
                  <a:srgbClr val="000000"/>
                </a:solidFill>
                <a:latin typeface="Times New Roman"/>
                <a:ea typeface="Times New Roman"/>
                <a:cs typeface="Times New Roman"/>
                <a:sym typeface="Times New Roman"/>
              </a:rPr>
              <a:t>by Miroslav Radman</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 Responds when damaged DNA escapes</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repair and the damage disrupts replication</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 Rec A protein stimulates recombination</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between donor strand and new strand</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ru" dirty="0">
                <a:solidFill>
                  <a:srgbClr val="000000"/>
                </a:solidFill>
                <a:latin typeface="Times New Roman"/>
                <a:ea typeface="Times New Roman"/>
                <a:cs typeface="Times New Roman"/>
                <a:sym typeface="Times New Roman"/>
              </a:rPr>
              <a:t>  – Creates gap in donor strand which can   </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be repaired</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 DNA Polymerase and DNA Ligase </a:t>
            </a:r>
            <a:r>
              <a:rPr lang="ru" dirty="0" smtClean="0">
                <a:solidFill>
                  <a:srgbClr val="000000"/>
                </a:solidFill>
                <a:latin typeface="Times New Roman"/>
                <a:ea typeface="Times New Roman"/>
                <a:cs typeface="Times New Roman"/>
                <a:sym typeface="Times New Roman"/>
              </a:rPr>
              <a:t>involved</a:t>
            </a:r>
            <a:r>
              <a:rPr lang="en-US" dirty="0" smtClean="0">
                <a:solidFill>
                  <a:srgbClr val="000000"/>
                </a:solidFill>
                <a:latin typeface="Times New Roman"/>
                <a:ea typeface="Times New Roman"/>
                <a:cs typeface="Times New Roman"/>
                <a:sym typeface="Times New Roman"/>
              </a:rPr>
              <a:t> in </a:t>
            </a:r>
          </a:p>
          <a:p>
            <a:pPr marL="0" lvl="0" indent="0" algn="l" rtl="0">
              <a:lnSpc>
                <a:spcPct val="115000"/>
              </a:lnSpc>
              <a:spcBef>
                <a:spcPts val="0"/>
              </a:spcBef>
              <a:spcAft>
                <a:spcPts val="0"/>
              </a:spcAft>
              <a:buClr>
                <a:schemeClr val="dk1"/>
              </a:buClr>
              <a:buSzPts val="1100"/>
              <a:buFont typeface="Arial"/>
              <a:buNone/>
            </a:pPr>
            <a:r>
              <a:rPr lang="en-US" dirty="0" smtClean="0">
                <a:solidFill>
                  <a:srgbClr val="000000"/>
                </a:solidFill>
                <a:latin typeface="Times New Roman"/>
                <a:ea typeface="Times New Roman"/>
                <a:cs typeface="Times New Roman"/>
                <a:sym typeface="Times New Roman"/>
              </a:rPr>
              <a:t>this process.</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1600"/>
              </a:spcAft>
              <a:buSzPts val="1800"/>
              <a:buNone/>
            </a:pPr>
            <a:endParaRPr dirty="0">
              <a:solidFill>
                <a:srgbClr val="000000"/>
              </a:solidFill>
              <a:latin typeface="Times New Roman"/>
              <a:ea typeface="Times New Roman"/>
              <a:cs typeface="Times New Roman"/>
              <a:sym typeface="Times New Roman"/>
            </a:endParaRPr>
          </a:p>
        </p:txBody>
      </p:sp>
      <p:pic>
        <p:nvPicPr>
          <p:cNvPr id="172" name="Google Shape;172;p30"/>
          <p:cNvPicPr preferRelativeResize="0"/>
          <p:nvPr/>
        </p:nvPicPr>
        <p:blipFill rotWithShape="1">
          <a:blip r:embed="rId3">
            <a:alphaModFix/>
          </a:blip>
          <a:srcRect l="57334" t="18540" r="18537" b="7445"/>
          <a:stretch/>
        </p:blipFill>
        <p:spPr>
          <a:xfrm>
            <a:off x="5340250" y="211238"/>
            <a:ext cx="3248775" cy="4721025"/>
          </a:xfrm>
          <a:prstGeom prst="rect">
            <a:avLst/>
          </a:prstGeom>
          <a:noFill/>
          <a:ln>
            <a:noFill/>
          </a:ln>
        </p:spPr>
      </p:pic>
    </p:spTree>
    <p:extLst>
      <p:ext uri="{BB962C8B-B14F-4D97-AF65-F5344CB8AC3E}">
        <p14:creationId xmlns:p14="http://schemas.microsoft.com/office/powerpoint/2010/main" xmlns="" val="192982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250" t="19635" r="26173" b="36115"/>
          <a:stretch/>
        </p:blipFill>
        <p:spPr bwMode="auto">
          <a:xfrm>
            <a:off x="391886" y="416107"/>
            <a:ext cx="8291476" cy="4341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1384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51"/>
          <p:cNvSpPr txBox="1">
            <a:spLocks noGrp="1"/>
          </p:cNvSpPr>
          <p:nvPr>
            <p:ph type="title" idx="4294967295"/>
          </p:nvPr>
        </p:nvSpPr>
        <p:spPr>
          <a:xfrm>
            <a:off x="609600" y="1143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000"/>
              <a:buFont typeface="Arial"/>
              <a:buNone/>
            </a:pPr>
            <a:r>
              <a:rPr lang="en" sz="4000" b="1" i="0" u="none" strike="noStrike" cap="none">
                <a:solidFill>
                  <a:schemeClr val="dk2"/>
                </a:solidFill>
                <a:latin typeface="Arial"/>
                <a:ea typeface="Arial"/>
                <a:cs typeface="Arial"/>
                <a:sym typeface="Arial"/>
              </a:rPr>
              <a:t>Role of Cell Division in Cancer</a:t>
            </a:r>
            <a:endParaRPr/>
          </a:p>
        </p:txBody>
      </p:sp>
      <p:sp>
        <p:nvSpPr>
          <p:cNvPr id="302" name="Google Shape;302;p51"/>
          <p:cNvSpPr txBox="1">
            <a:spLocks noGrp="1"/>
          </p:cNvSpPr>
          <p:nvPr>
            <p:ph type="body" idx="4294967295"/>
          </p:nvPr>
        </p:nvSpPr>
        <p:spPr>
          <a:xfrm>
            <a:off x="609600" y="1028700"/>
            <a:ext cx="5257800" cy="137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 sz="2400" b="1" i="0" u="none" strike="noStrike" cap="none">
                <a:solidFill>
                  <a:schemeClr val="dk1"/>
                </a:solidFill>
                <a:latin typeface="Arial"/>
                <a:ea typeface="Arial"/>
                <a:cs typeface="Arial"/>
                <a:sym typeface="Arial"/>
              </a:rPr>
              <a:t>Top</a:t>
            </a:r>
            <a:r>
              <a:rPr lang="en" sz="2400" b="0" i="0" u="none" strike="noStrike" cap="none">
                <a:solidFill>
                  <a:schemeClr val="dk1"/>
                </a:solidFill>
                <a:latin typeface="Arial"/>
                <a:ea typeface="Arial"/>
                <a:cs typeface="Arial"/>
                <a:sym typeface="Arial"/>
              </a:rPr>
              <a:t> = normal cell division</a:t>
            </a:r>
            <a:endParaRPr sz="2400"/>
          </a:p>
          <a:p>
            <a:pPr marL="342900" marR="0" lvl="0" indent="-342900" algn="l" rtl="0">
              <a:lnSpc>
                <a:spcPct val="100000"/>
              </a:lnSpc>
              <a:spcBef>
                <a:spcPts val="560"/>
              </a:spcBef>
              <a:spcAft>
                <a:spcPts val="0"/>
              </a:spcAft>
              <a:buClr>
                <a:schemeClr val="dk1"/>
              </a:buClr>
              <a:buSzPts val="2800"/>
              <a:buFont typeface="Arial"/>
              <a:buNone/>
            </a:pPr>
            <a:r>
              <a:rPr lang="en" sz="2400" b="1" i="0" u="none" strike="noStrike" cap="none">
                <a:solidFill>
                  <a:schemeClr val="dk1"/>
                </a:solidFill>
                <a:latin typeface="Arial"/>
                <a:ea typeface="Arial"/>
                <a:cs typeface="Arial"/>
                <a:sym typeface="Arial"/>
              </a:rPr>
              <a:t>Bottom</a:t>
            </a:r>
            <a:r>
              <a:rPr lang="en" sz="2400" b="0" i="0" u="none" strike="noStrike" cap="none">
                <a:solidFill>
                  <a:schemeClr val="dk1"/>
                </a:solidFill>
                <a:latin typeface="Arial"/>
                <a:ea typeface="Arial"/>
                <a:cs typeface="Arial"/>
                <a:sym typeface="Arial"/>
              </a:rPr>
              <a:t> = unregulated cell division and tumor formation</a:t>
            </a:r>
            <a:endParaRPr sz="2400"/>
          </a:p>
        </p:txBody>
      </p:sp>
      <p:grpSp>
        <p:nvGrpSpPr>
          <p:cNvPr id="303" name="Google Shape;303;p51"/>
          <p:cNvGrpSpPr/>
          <p:nvPr/>
        </p:nvGrpSpPr>
        <p:grpSpPr>
          <a:xfrm>
            <a:off x="4914900" y="2943225"/>
            <a:ext cx="952500" cy="1428750"/>
            <a:chOff x="3048" y="2232"/>
            <a:chExt cx="600" cy="1200"/>
          </a:xfrm>
        </p:grpSpPr>
        <p:cxnSp>
          <p:nvCxnSpPr>
            <p:cNvPr id="304" name="Google Shape;304;p51"/>
            <p:cNvCxnSpPr/>
            <p:nvPr/>
          </p:nvCxnSpPr>
          <p:spPr>
            <a:xfrm rot="10800000">
              <a:off x="3048" y="2232"/>
              <a:ext cx="600" cy="600"/>
            </a:xfrm>
            <a:prstGeom prst="straightConnector1">
              <a:avLst/>
            </a:prstGeom>
            <a:noFill/>
            <a:ln w="28575" cap="flat" cmpd="sng">
              <a:solidFill>
                <a:schemeClr val="dk1"/>
              </a:solidFill>
              <a:prstDash val="solid"/>
              <a:miter lim="800000"/>
              <a:headEnd type="none" w="sm" len="sm"/>
              <a:tailEnd type="triangle" w="med" len="med"/>
            </a:ln>
          </p:spPr>
        </p:cxnSp>
        <p:cxnSp>
          <p:nvCxnSpPr>
            <p:cNvPr id="305" name="Google Shape;305;p51"/>
            <p:cNvCxnSpPr/>
            <p:nvPr/>
          </p:nvCxnSpPr>
          <p:spPr>
            <a:xfrm rot="10800000">
              <a:off x="3048" y="2832"/>
              <a:ext cx="600" cy="0"/>
            </a:xfrm>
            <a:prstGeom prst="straightConnector1">
              <a:avLst/>
            </a:prstGeom>
            <a:noFill/>
            <a:ln w="28575" cap="flat" cmpd="sng">
              <a:solidFill>
                <a:schemeClr val="dk1"/>
              </a:solidFill>
              <a:prstDash val="solid"/>
              <a:miter lim="800000"/>
              <a:headEnd type="none" w="sm" len="sm"/>
              <a:tailEnd type="triangle" w="med" len="med"/>
            </a:ln>
          </p:spPr>
        </p:cxnSp>
        <p:cxnSp>
          <p:nvCxnSpPr>
            <p:cNvPr id="306" name="Google Shape;306;p51"/>
            <p:cNvCxnSpPr/>
            <p:nvPr/>
          </p:nvCxnSpPr>
          <p:spPr>
            <a:xfrm flipH="1">
              <a:off x="3048" y="2832"/>
              <a:ext cx="600" cy="600"/>
            </a:xfrm>
            <a:prstGeom prst="straightConnector1">
              <a:avLst/>
            </a:prstGeom>
            <a:noFill/>
            <a:ln w="28575" cap="flat" cmpd="sng">
              <a:solidFill>
                <a:schemeClr val="dk1"/>
              </a:solidFill>
              <a:prstDash val="solid"/>
              <a:miter lim="800000"/>
              <a:headEnd type="none" w="sm" len="sm"/>
              <a:tailEnd type="triangle" w="med" len="med"/>
            </a:ln>
          </p:spPr>
        </p:cxnSp>
      </p:grpSp>
      <p:sp>
        <p:nvSpPr>
          <p:cNvPr id="307" name="Google Shape;307;p51"/>
          <p:cNvSpPr txBox="1"/>
          <p:nvPr/>
        </p:nvSpPr>
        <p:spPr>
          <a:xfrm>
            <a:off x="2819400" y="2400300"/>
            <a:ext cx="1828800" cy="930000"/>
          </a:xfrm>
          <a:prstGeom prst="rect">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200" b="1" i="0" u="none" strike="noStrike" cap="none">
                <a:solidFill>
                  <a:schemeClr val="dk1"/>
                </a:solidFill>
                <a:latin typeface="Arial"/>
                <a:ea typeface="Arial"/>
                <a:cs typeface="Arial"/>
                <a:sym typeface="Arial"/>
              </a:rPr>
              <a:t>Malignant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If tumor invades surrounding tissue (cancerous)</a:t>
            </a:r>
            <a:endParaRPr sz="1200" b="0" i="0" u="none" strike="noStrike" cap="none">
              <a:solidFill>
                <a:srgbClr val="000000"/>
              </a:solidFill>
              <a:latin typeface="Arial"/>
              <a:ea typeface="Arial"/>
              <a:cs typeface="Arial"/>
              <a:sym typeface="Arial"/>
            </a:endParaRPr>
          </a:p>
        </p:txBody>
      </p:sp>
      <p:sp>
        <p:nvSpPr>
          <p:cNvPr id="308" name="Google Shape;308;p51"/>
          <p:cNvSpPr txBox="1"/>
          <p:nvPr/>
        </p:nvSpPr>
        <p:spPr>
          <a:xfrm>
            <a:off x="2590800" y="3943350"/>
            <a:ext cx="2301900" cy="1119300"/>
          </a:xfrm>
          <a:prstGeom prst="rect">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200" b="1" i="0" u="none" strike="noStrike" cap="none">
                <a:solidFill>
                  <a:schemeClr val="dk1"/>
                </a:solidFill>
                <a:latin typeface="Arial"/>
                <a:ea typeface="Arial"/>
                <a:cs typeface="Arial"/>
                <a:sym typeface="Arial"/>
              </a:rPr>
              <a:t>Metastatic</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If individual cells break away and start a new tumor elsewhere</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(cancerous)</a:t>
            </a:r>
            <a:endParaRPr sz="1200" b="0" i="0" u="none" strike="noStrike" cap="none">
              <a:solidFill>
                <a:srgbClr val="000000"/>
              </a:solidFill>
              <a:latin typeface="Arial"/>
              <a:ea typeface="Arial"/>
              <a:cs typeface="Arial"/>
              <a:sym typeface="Arial"/>
            </a:endParaRPr>
          </a:p>
        </p:txBody>
      </p:sp>
      <p:sp>
        <p:nvSpPr>
          <p:cNvPr id="309" name="Google Shape;309;p51"/>
          <p:cNvSpPr txBox="1"/>
          <p:nvPr/>
        </p:nvSpPr>
        <p:spPr>
          <a:xfrm>
            <a:off x="381000" y="3143250"/>
            <a:ext cx="2286000" cy="857400"/>
          </a:xfrm>
          <a:prstGeom prst="rect">
            <a:avLst/>
          </a:prstGeom>
          <a:solidFill>
            <a:srgbClr val="66CCFF"/>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200" b="1" i="0" u="none" strike="noStrike" cap="none">
                <a:solidFill>
                  <a:schemeClr val="dk1"/>
                </a:solidFill>
                <a:latin typeface="Arial"/>
                <a:ea typeface="Arial"/>
                <a:cs typeface="Arial"/>
                <a:sym typeface="Arial"/>
              </a:rPr>
              <a:t>Benign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If tumor has no effect on surrounding tissue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(non-cancerous)</a:t>
            </a:r>
            <a:endParaRPr sz="1200" b="0" i="0" u="none" strike="noStrike" cap="none">
              <a:solidFill>
                <a:srgbClr val="000000"/>
              </a:solidFill>
              <a:latin typeface="Arial"/>
              <a:ea typeface="Arial"/>
              <a:cs typeface="Arial"/>
              <a:sym typeface="Arial"/>
            </a:endParaRPr>
          </a:p>
        </p:txBody>
      </p:sp>
      <p:pic>
        <p:nvPicPr>
          <p:cNvPr id="310" name="Google Shape;310;p51" descr="When normal cells are damaged beyond repair, they are eliminated by apoptosis.  Cancer cells avoid apoptosis and continue to multiply in an unregulated manner."/>
          <p:cNvPicPr preferRelativeResize="0"/>
          <p:nvPr/>
        </p:nvPicPr>
        <p:blipFill rotWithShape="1">
          <a:blip r:embed="rId3">
            <a:alphaModFix/>
          </a:blip>
          <a:srcRect/>
          <a:stretch/>
        </p:blipFill>
        <p:spPr>
          <a:xfrm>
            <a:off x="6019800" y="1028700"/>
            <a:ext cx="1714500" cy="36004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58"/>
          <p:cNvSpPr txBox="1"/>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16</a:t>
            </a:fld>
            <a:endParaRPr sz="1400" b="0" i="0" u="none" strike="noStrike" cap="none">
              <a:solidFill>
                <a:srgbClr val="000000"/>
              </a:solidFill>
              <a:latin typeface="Arial"/>
              <a:ea typeface="Arial"/>
              <a:cs typeface="Arial"/>
              <a:sym typeface="Arial"/>
            </a:endParaRPr>
          </a:p>
        </p:txBody>
      </p:sp>
      <p:sp>
        <p:nvSpPr>
          <p:cNvPr id="363" name="Google Shape;363;p58"/>
          <p:cNvSpPr txBox="1">
            <a:spLocks noGrp="1"/>
          </p:cNvSpPr>
          <p:nvPr>
            <p:ph type="title"/>
          </p:nvPr>
        </p:nvSpPr>
        <p:spPr>
          <a:xfrm>
            <a:off x="609600" y="285750"/>
            <a:ext cx="77724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800"/>
              <a:buFont typeface="Arial"/>
              <a:buNone/>
            </a:pPr>
            <a:r>
              <a:rPr lang="en" sz="2400" b="1" i="0" u="none">
                <a:solidFill>
                  <a:schemeClr val="dk2"/>
                </a:solidFill>
                <a:latin typeface="Arial"/>
                <a:ea typeface="Arial"/>
                <a:cs typeface="Arial"/>
                <a:sym typeface="Arial"/>
              </a:rPr>
              <a:t>Review: The cell cycle has four phases and controls cell division</a:t>
            </a:r>
            <a:endParaRPr sz="2400"/>
          </a:p>
        </p:txBody>
      </p:sp>
      <p:sp>
        <p:nvSpPr>
          <p:cNvPr id="364" name="Google Shape;364;p58"/>
          <p:cNvSpPr txBox="1">
            <a:spLocks noGrp="1"/>
          </p:cNvSpPr>
          <p:nvPr>
            <p:ph type="body" idx="1"/>
          </p:nvPr>
        </p:nvSpPr>
        <p:spPr>
          <a:xfrm>
            <a:off x="228600" y="1543050"/>
            <a:ext cx="2590800" cy="3200400"/>
          </a:xfrm>
          <a:prstGeom prst="rect">
            <a:avLst/>
          </a:prstGeom>
          <a:noFill/>
          <a:ln>
            <a:noFill/>
          </a:ln>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Two gap or growth phases (G1 and G2)</a:t>
            </a:r>
            <a:endParaRPr sz="2400"/>
          </a:p>
          <a:p>
            <a:pPr marL="342900" lvl="0" indent="-317500" algn="l" rtl="0">
              <a:lnSpc>
                <a:spcPct val="100000"/>
              </a:lnSpc>
              <a:spcBef>
                <a:spcPts val="56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S phase - DNA synthesis</a:t>
            </a:r>
            <a:endParaRPr sz="2400"/>
          </a:p>
          <a:p>
            <a:pPr marL="342900" lvl="0" indent="-317500" algn="l" rtl="0">
              <a:lnSpc>
                <a:spcPct val="100000"/>
              </a:lnSpc>
              <a:spcBef>
                <a:spcPts val="56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M phase - Mitosis</a:t>
            </a:r>
            <a:endParaRPr sz="2400"/>
          </a:p>
        </p:txBody>
      </p:sp>
      <p:sp>
        <p:nvSpPr>
          <p:cNvPr id="365" name="Google Shape;365;p58"/>
          <p:cNvSpPr/>
          <p:nvPr/>
        </p:nvSpPr>
        <p:spPr>
          <a:xfrm>
            <a:off x="2667000" y="1657350"/>
            <a:ext cx="304800" cy="1771800"/>
          </a:xfrm>
          <a:prstGeom prst="righ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6" name="Google Shape;366;p58"/>
          <p:cNvSpPr txBox="1"/>
          <p:nvPr/>
        </p:nvSpPr>
        <p:spPr>
          <a:xfrm>
            <a:off x="2971800" y="2362200"/>
            <a:ext cx="16461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Times New Roman"/>
              <a:buNone/>
            </a:pPr>
            <a:r>
              <a:rPr lang="en" sz="2600" b="0" i="0" u="none" strike="noStrike" cap="none">
                <a:solidFill>
                  <a:schemeClr val="dk2"/>
                </a:solidFill>
                <a:latin typeface="Times New Roman"/>
                <a:ea typeface="Times New Roman"/>
                <a:cs typeface="Times New Roman"/>
                <a:sym typeface="Times New Roman"/>
              </a:rPr>
              <a:t>Interphase</a:t>
            </a:r>
            <a:endParaRPr sz="1400" b="0" i="0" u="none" strike="noStrike" cap="none">
              <a:solidFill>
                <a:srgbClr val="000000"/>
              </a:solidFill>
              <a:latin typeface="Arial"/>
              <a:ea typeface="Arial"/>
              <a:cs typeface="Arial"/>
              <a:sym typeface="Arial"/>
            </a:endParaRPr>
          </a:p>
        </p:txBody>
      </p:sp>
      <p:pic>
        <p:nvPicPr>
          <p:cNvPr id="367" name="Google Shape;367;p58" descr="Cell_cycle"/>
          <p:cNvPicPr preferRelativeResize="0"/>
          <p:nvPr/>
        </p:nvPicPr>
        <p:blipFill rotWithShape="1">
          <a:blip r:embed="rId3">
            <a:alphaModFix/>
          </a:blip>
          <a:srcRect/>
          <a:stretch/>
        </p:blipFill>
        <p:spPr>
          <a:xfrm>
            <a:off x="4572000" y="1314450"/>
            <a:ext cx="3200400" cy="310157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59"/>
          <p:cNvSpPr txBox="1"/>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17</a:t>
            </a:fld>
            <a:endParaRPr sz="1400" b="0" i="0" u="none" strike="noStrike" cap="none">
              <a:solidFill>
                <a:srgbClr val="000000"/>
              </a:solidFill>
              <a:latin typeface="Arial"/>
              <a:ea typeface="Arial"/>
              <a:cs typeface="Arial"/>
              <a:sym typeface="Arial"/>
            </a:endParaRPr>
          </a:p>
        </p:txBody>
      </p:sp>
      <p:sp>
        <p:nvSpPr>
          <p:cNvPr id="373" name="Google Shape;373;p59"/>
          <p:cNvSpPr txBox="1">
            <a:spLocks noGrp="1"/>
          </p:cNvSpPr>
          <p:nvPr>
            <p:ph type="title"/>
          </p:nvPr>
        </p:nvSpPr>
        <p:spPr>
          <a:xfrm>
            <a:off x="685800" y="114300"/>
            <a:ext cx="7772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800"/>
              <a:buFont typeface="Arial"/>
              <a:buNone/>
            </a:pPr>
            <a:r>
              <a:rPr lang="en" sz="3800" b="1" i="0" u="none">
                <a:solidFill>
                  <a:schemeClr val="dk2"/>
                </a:solidFill>
                <a:latin typeface="Arial"/>
                <a:ea typeface="Arial"/>
                <a:cs typeface="Arial"/>
                <a:sym typeface="Arial"/>
              </a:rPr>
              <a:t>Cell Cycle Checkpoints</a:t>
            </a:r>
            <a:endParaRPr/>
          </a:p>
        </p:txBody>
      </p:sp>
      <p:sp>
        <p:nvSpPr>
          <p:cNvPr id="374" name="Google Shape;374;p59"/>
          <p:cNvSpPr txBox="1">
            <a:spLocks noGrp="1"/>
          </p:cNvSpPr>
          <p:nvPr>
            <p:ph type="body" idx="1"/>
          </p:nvPr>
        </p:nvSpPr>
        <p:spPr>
          <a:xfrm>
            <a:off x="228600" y="1085850"/>
            <a:ext cx="4343400" cy="3657600"/>
          </a:xfrm>
          <a:prstGeom prst="rect">
            <a:avLst/>
          </a:prstGeom>
          <a:noFill/>
          <a:ln>
            <a:noFill/>
          </a:ln>
        </p:spPr>
        <p:txBody>
          <a:bodyPr spcFirstLastPara="1" wrap="square" lIns="91425" tIns="45700" rIns="91425" bIns="45700" anchor="t" anchorCtr="0">
            <a:noAutofit/>
          </a:bodyPr>
          <a:lstStyle/>
          <a:p>
            <a:pPr marL="342900" lvl="0" indent="-304800" algn="l" rtl="0">
              <a:lnSpc>
                <a:spcPct val="80000"/>
              </a:lnSpc>
              <a:spcBef>
                <a:spcPts val="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Three checkpoints in cell cycle</a:t>
            </a:r>
            <a:endParaRPr sz="1400"/>
          </a:p>
          <a:p>
            <a:pPr marL="742950" lvl="1" indent="-247650" algn="l" rtl="0">
              <a:lnSpc>
                <a:spcPct val="80000"/>
              </a:lnSpc>
              <a:spcBef>
                <a:spcPts val="400"/>
              </a:spcBef>
              <a:spcAft>
                <a:spcPts val="0"/>
              </a:spcAft>
              <a:buClr>
                <a:schemeClr val="dk1"/>
              </a:buClr>
              <a:buSzPts val="1400"/>
              <a:buFont typeface="Arial"/>
              <a:buChar char="–"/>
            </a:pPr>
            <a:r>
              <a:rPr lang="en" sz="1400" b="1" i="0" u="none">
                <a:solidFill>
                  <a:schemeClr val="dk1"/>
                </a:solidFill>
                <a:latin typeface="Arial"/>
                <a:ea typeface="Arial"/>
                <a:cs typeface="Arial"/>
                <a:sym typeface="Arial"/>
              </a:rPr>
              <a:t>G1-S transition</a:t>
            </a:r>
            <a:endParaRPr sz="1400"/>
          </a:p>
          <a:p>
            <a:pPr marL="742950" lvl="1" indent="-247650" algn="l" rtl="0">
              <a:lnSpc>
                <a:spcPct val="80000"/>
              </a:lnSpc>
              <a:spcBef>
                <a:spcPts val="400"/>
              </a:spcBef>
              <a:spcAft>
                <a:spcPts val="0"/>
              </a:spcAft>
              <a:buClr>
                <a:schemeClr val="dk1"/>
              </a:buClr>
              <a:buSzPts val="1400"/>
              <a:buFont typeface="Arial"/>
              <a:buChar char="–"/>
            </a:pPr>
            <a:r>
              <a:rPr lang="en" sz="1400" b="1" i="0" u="none">
                <a:solidFill>
                  <a:schemeClr val="dk1"/>
                </a:solidFill>
                <a:latin typeface="Arial"/>
                <a:ea typeface="Arial"/>
                <a:cs typeface="Arial"/>
                <a:sym typeface="Arial"/>
              </a:rPr>
              <a:t>G2-M transition</a:t>
            </a:r>
            <a:endParaRPr sz="1400"/>
          </a:p>
          <a:p>
            <a:pPr marL="742950" lvl="1" indent="-247650" algn="l" rtl="0">
              <a:lnSpc>
                <a:spcPct val="80000"/>
              </a:lnSpc>
              <a:spcBef>
                <a:spcPts val="400"/>
              </a:spcBef>
              <a:spcAft>
                <a:spcPts val="0"/>
              </a:spcAft>
              <a:buClr>
                <a:schemeClr val="dk1"/>
              </a:buClr>
              <a:buSzPts val="1400"/>
              <a:buFont typeface="Arial"/>
              <a:buChar char="–"/>
            </a:pPr>
            <a:r>
              <a:rPr lang="en" sz="1400" b="1" i="0" u="none">
                <a:solidFill>
                  <a:schemeClr val="dk1"/>
                </a:solidFill>
                <a:latin typeface="Arial"/>
                <a:ea typeface="Arial"/>
                <a:cs typeface="Arial"/>
                <a:sym typeface="Arial"/>
              </a:rPr>
              <a:t>Exit M phase transition</a:t>
            </a:r>
            <a:endParaRPr sz="1400"/>
          </a:p>
          <a:p>
            <a:pPr marL="742950" lvl="1" indent="-234950" algn="l" rtl="0">
              <a:lnSpc>
                <a:spcPct val="80000"/>
              </a:lnSpc>
              <a:spcBef>
                <a:spcPts val="160"/>
              </a:spcBef>
              <a:spcAft>
                <a:spcPts val="0"/>
              </a:spcAft>
              <a:buClr>
                <a:schemeClr val="dk1"/>
              </a:buClr>
              <a:buSzPts val="800"/>
              <a:buFont typeface="Arial"/>
              <a:buNone/>
            </a:pPr>
            <a:endParaRPr sz="1400" b="1" i="0" u="none">
              <a:solidFill>
                <a:schemeClr val="dk1"/>
              </a:solidFill>
              <a:latin typeface="Arial"/>
              <a:ea typeface="Arial"/>
              <a:cs typeface="Arial"/>
              <a:sym typeface="Arial"/>
            </a:endParaRPr>
          </a:p>
          <a:p>
            <a:pPr marL="342900" lvl="0" indent="-304800" algn="l" rtl="0">
              <a:lnSpc>
                <a:spcPct val="80000"/>
              </a:lnSpc>
              <a:spcBef>
                <a:spcPts val="40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Checkpoints are where the cell assesses whether conditions are favorable for cell division.</a:t>
            </a:r>
            <a:endParaRPr sz="1400"/>
          </a:p>
          <a:p>
            <a:pPr marL="342900" lvl="0" indent="-304800" algn="l" rtl="0">
              <a:lnSpc>
                <a:spcPct val="80000"/>
              </a:lnSpc>
              <a:spcBef>
                <a:spcPts val="40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When the environment is not favorable (for example, when the cell’s DNA is damaged), a protein called </a:t>
            </a:r>
            <a:r>
              <a:rPr lang="en" sz="1400" b="1" i="0" u="none">
                <a:solidFill>
                  <a:schemeClr val="dk1"/>
                </a:solidFill>
                <a:latin typeface="Arial"/>
                <a:ea typeface="Arial"/>
                <a:cs typeface="Arial"/>
                <a:sym typeface="Arial"/>
              </a:rPr>
              <a:t>p53 </a:t>
            </a:r>
            <a:r>
              <a:rPr lang="en" sz="1400" b="0" i="0" u="none">
                <a:solidFill>
                  <a:schemeClr val="dk1"/>
                </a:solidFill>
                <a:latin typeface="Arial"/>
                <a:ea typeface="Arial"/>
                <a:cs typeface="Arial"/>
                <a:sym typeface="Arial"/>
              </a:rPr>
              <a:t>can stop the cell cycle and cause the cell to die.</a:t>
            </a:r>
            <a:endParaRPr sz="1400"/>
          </a:p>
          <a:p>
            <a:pPr marL="342900" lvl="0" indent="-304800" algn="l" rtl="0">
              <a:lnSpc>
                <a:spcPct val="80000"/>
              </a:lnSpc>
              <a:spcBef>
                <a:spcPts val="40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When the proteins that regulate the cell cycle are mutated or absent, cells can divide uncontrollably, leading to cancer.</a:t>
            </a:r>
            <a:endParaRPr sz="1400"/>
          </a:p>
          <a:p>
            <a:pPr marL="342900" lvl="0" indent="-215900" algn="l" rtl="0">
              <a:lnSpc>
                <a:spcPct val="100000"/>
              </a:lnSpc>
              <a:spcBef>
                <a:spcPts val="400"/>
              </a:spcBef>
              <a:spcAft>
                <a:spcPts val="0"/>
              </a:spcAft>
              <a:buClr>
                <a:schemeClr val="dk1"/>
              </a:buClr>
              <a:buSzPts val="2000"/>
              <a:buFont typeface="Arial"/>
              <a:buNone/>
            </a:pPr>
            <a:endParaRPr sz="1400" b="0" i="0" u="none">
              <a:solidFill>
                <a:schemeClr val="dk1"/>
              </a:solidFill>
              <a:latin typeface="Arial"/>
              <a:ea typeface="Arial"/>
              <a:cs typeface="Arial"/>
              <a:sym typeface="Arial"/>
            </a:endParaRPr>
          </a:p>
        </p:txBody>
      </p:sp>
      <p:pic>
        <p:nvPicPr>
          <p:cNvPr id="375" name="Google Shape;375;p59" descr="Cell_cycle"/>
          <p:cNvPicPr preferRelativeResize="0"/>
          <p:nvPr/>
        </p:nvPicPr>
        <p:blipFill rotWithShape="1">
          <a:blip r:embed="rId3">
            <a:alphaModFix/>
          </a:blip>
          <a:srcRect/>
          <a:stretch/>
        </p:blipFill>
        <p:spPr>
          <a:xfrm>
            <a:off x="4572000" y="1314450"/>
            <a:ext cx="3200400" cy="310157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Times New Roman"/>
                <a:ea typeface="Times New Roman"/>
                <a:cs typeface="Times New Roman"/>
                <a:sym typeface="Times New Roman"/>
              </a:rPr>
              <a:t>LEARNING OUTCOMES</a:t>
            </a:r>
            <a:endParaRPr sz="1800" b="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800"/>
              <a:buFont typeface="Arial"/>
              <a:buNone/>
            </a:pPr>
            <a:r>
              <a:rPr lang="en" sz="1800" b="1">
                <a:latin typeface="Times New Roman"/>
                <a:ea typeface="Times New Roman"/>
                <a:cs typeface="Times New Roman"/>
                <a:sym typeface="Times New Roman"/>
              </a:rPr>
              <a:t>As a result of the lesson you will be able to:</a:t>
            </a:r>
            <a:endParaRPr sz="1800">
              <a:latin typeface="Times New Roman"/>
              <a:ea typeface="Times New Roman"/>
              <a:cs typeface="Times New Roman"/>
              <a:sym typeface="Times New Roman"/>
            </a:endParaRPr>
          </a:p>
        </p:txBody>
      </p:sp>
      <p:sp>
        <p:nvSpPr>
          <p:cNvPr id="158" name="Google Shape;1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en" i="1">
                <a:solidFill>
                  <a:schemeClr val="dk1"/>
                </a:solidFill>
                <a:latin typeface="Times New Roman"/>
                <a:ea typeface="Times New Roman"/>
                <a:cs typeface="Times New Roman"/>
                <a:sym typeface="Times New Roman"/>
              </a:rPr>
              <a:t>explain what a mutation is and its importance for evolution of life; </a:t>
            </a:r>
            <a:endParaRPr i="1">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en" i="1">
                <a:solidFill>
                  <a:schemeClr val="dk1"/>
                </a:solidFill>
                <a:latin typeface="Times New Roman"/>
                <a:ea typeface="Times New Roman"/>
                <a:cs typeface="Times New Roman"/>
                <a:sym typeface="Times New Roman"/>
              </a:rPr>
              <a:t>explain the importance of DNA repair;</a:t>
            </a:r>
            <a:endParaRPr i="1">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en" i="1">
                <a:solidFill>
                  <a:schemeClr val="dk1"/>
                </a:solidFill>
                <a:latin typeface="Times New Roman"/>
                <a:ea typeface="Times New Roman"/>
                <a:cs typeface="Times New Roman"/>
                <a:sym typeface="Times New Roman"/>
              </a:rPr>
              <a:t>explain the mechanisms of base excision, nucleotide excision, homologous recombination, non-homologous end joining modes of repair. </a:t>
            </a:r>
            <a:endParaRPr i="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latin typeface="Cambria"/>
                <a:ea typeface="Cambria"/>
                <a:cs typeface="Cambria"/>
                <a:sym typeface="Cambria"/>
              </a:rPr>
              <a:t>Literature</a:t>
            </a:r>
            <a:endParaRPr sz="5200">
              <a:latin typeface="Cambria"/>
              <a:ea typeface="Cambria"/>
              <a:cs typeface="Cambria"/>
              <a:sym typeface="Cambria"/>
            </a:endParaRPr>
          </a:p>
          <a:p>
            <a:pPr marL="0" lvl="0" indent="0" algn="l" rtl="0">
              <a:lnSpc>
                <a:spcPct val="100000"/>
              </a:lnSpc>
              <a:spcBef>
                <a:spcPts val="0"/>
              </a:spcBef>
              <a:spcAft>
                <a:spcPts val="0"/>
              </a:spcAft>
              <a:buSzPts val="2800"/>
              <a:buNone/>
            </a:pPr>
            <a:endParaRPr/>
          </a:p>
        </p:txBody>
      </p:sp>
      <p:sp>
        <p:nvSpPr>
          <p:cNvPr id="164" name="Google Shape;16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Alberts et al., pp. 266-287; </a:t>
            </a:r>
            <a:endParaRPr>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Karp, pp. 552-557</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5354300" y="879425"/>
            <a:ext cx="3477900" cy="4047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In </a:t>
            </a:r>
            <a:r>
              <a:rPr lang="en-US" sz="1800" dirty="0" smtClean="0">
                <a:solidFill>
                  <a:schemeClr val="accent2"/>
                </a:solidFill>
                <a:highlight>
                  <a:srgbClr val="FFFFFF"/>
                </a:highlight>
                <a:latin typeface="Times New Roman"/>
                <a:ea typeface="Times New Roman"/>
                <a:cs typeface="Times New Roman"/>
                <a:sym typeface="Times New Roman"/>
              </a:rPr>
              <a:t>bacterium </a:t>
            </a:r>
            <a:r>
              <a:rPr lang="ru" sz="1800" i="1" dirty="0" smtClean="0">
                <a:solidFill>
                  <a:schemeClr val="accent2"/>
                </a:solidFill>
                <a:highlight>
                  <a:srgbClr val="FFFFFF"/>
                </a:highlight>
                <a:latin typeface="Times New Roman"/>
                <a:ea typeface="Times New Roman"/>
                <a:cs typeface="Times New Roman"/>
                <a:sym typeface="Times New Roman"/>
              </a:rPr>
              <a:t>E</a:t>
            </a:r>
            <a:r>
              <a:rPr lang="ru" sz="1800" i="1" dirty="0">
                <a:solidFill>
                  <a:schemeClr val="accent2"/>
                </a:solidFill>
                <a:highlight>
                  <a:srgbClr val="FFFFFF"/>
                </a:highlight>
                <a:latin typeface="Times New Roman"/>
                <a:ea typeface="Times New Roman"/>
                <a:cs typeface="Times New Roman"/>
                <a:sym typeface="Times New Roman"/>
              </a:rPr>
              <a:t>. </a:t>
            </a:r>
            <a:r>
              <a:rPr lang="ru" sz="1800" i="1" dirty="0" smtClean="0">
                <a:solidFill>
                  <a:schemeClr val="accent2"/>
                </a:solidFill>
                <a:highlight>
                  <a:srgbClr val="FFFFFF"/>
                </a:highlight>
                <a:latin typeface="Times New Roman"/>
                <a:ea typeface="Times New Roman"/>
                <a:cs typeface="Times New Roman"/>
                <a:sym typeface="Times New Roman"/>
              </a:rPr>
              <a:t>coli</a:t>
            </a:r>
            <a:r>
              <a:rPr lang="ru" sz="1800" dirty="0" smtClean="0">
                <a:solidFill>
                  <a:schemeClr val="accent2"/>
                </a:solidFill>
                <a:highlight>
                  <a:srgbClr val="FFFFFF"/>
                </a:highlight>
                <a:latin typeface="Times New Roman"/>
                <a:ea typeface="Times New Roman"/>
                <a:cs typeface="Times New Roman"/>
                <a:sym typeface="Times New Roman"/>
              </a:rPr>
              <a:t>, </a:t>
            </a:r>
            <a:r>
              <a:rPr lang="ru" sz="1800" dirty="0">
                <a:solidFill>
                  <a:schemeClr val="accent2"/>
                </a:solidFill>
                <a:highlight>
                  <a:srgbClr val="FFFFFF"/>
                </a:highlight>
                <a:latin typeface="Times New Roman"/>
                <a:ea typeface="Times New Roman"/>
                <a:cs typeface="Times New Roman"/>
                <a:sym typeface="Times New Roman"/>
              </a:rPr>
              <a:t>more than 50 genes are known that control repair processes.</a:t>
            </a:r>
            <a:endParaRPr sz="1800" dirty="0">
              <a:solidFill>
                <a:schemeClr val="accent2"/>
              </a:solidFill>
              <a:highlight>
                <a:srgbClr val="FFFFFF"/>
              </a:highlight>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Every day in the DNA molecules of each cell of the human body about 100,000 units are damaged due to a variety of endogenous processes and exogenous genotoxic effects.</a:t>
            </a:r>
            <a:endParaRPr sz="1800" dirty="0">
              <a:solidFill>
                <a:schemeClr val="accent2"/>
              </a:solidFill>
              <a:highlight>
                <a:srgbClr val="FFFFFF"/>
              </a:highlight>
              <a:latin typeface="Times New Roman"/>
              <a:ea typeface="Times New Roman"/>
              <a:cs typeface="Times New Roman"/>
              <a:sym typeface="Times New Roman"/>
            </a:endParaRPr>
          </a:p>
          <a:p>
            <a:pPr marL="457200" marR="25400" lvl="0" indent="-342900" algn="l" rtl="0">
              <a:lnSpc>
                <a:spcPct val="115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Less than 1 DNA damage out of 1000 turns into a mutation.</a:t>
            </a:r>
            <a:endParaRPr sz="1800" dirty="0">
              <a:solidFill>
                <a:schemeClr val="accent2"/>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pic>
        <p:nvPicPr>
          <p:cNvPr id="79" name="Google Shape;79;p17"/>
          <p:cNvPicPr preferRelativeResize="0"/>
          <p:nvPr/>
        </p:nvPicPr>
        <p:blipFill rotWithShape="1">
          <a:blip r:embed="rId3">
            <a:alphaModFix/>
          </a:blip>
          <a:srcRect/>
          <a:stretch/>
        </p:blipFill>
        <p:spPr>
          <a:xfrm>
            <a:off x="311699" y="98375"/>
            <a:ext cx="4808425" cy="3715601"/>
          </a:xfrm>
          <a:prstGeom prst="rect">
            <a:avLst/>
          </a:prstGeom>
          <a:noFill/>
          <a:ln>
            <a:noFill/>
          </a:ln>
        </p:spPr>
      </p:pic>
    </p:spTree>
    <p:extLst>
      <p:ext uri="{BB962C8B-B14F-4D97-AF65-F5344CB8AC3E}">
        <p14:creationId xmlns:p14="http://schemas.microsoft.com/office/powerpoint/2010/main" xmlns="" val="370136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1700" y="85675"/>
            <a:ext cx="8520600" cy="236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ru" sz="2400" b="1" dirty="0">
                <a:solidFill>
                  <a:srgbClr val="CC3300"/>
                </a:solidFill>
              </a:rPr>
              <a:t>DNA REPAIR</a:t>
            </a:r>
            <a:endParaRPr sz="2400" b="1" dirty="0">
              <a:solidFill>
                <a:srgbClr val="CC3300"/>
              </a:solidFill>
            </a:endParaRPr>
          </a:p>
          <a:p>
            <a:pPr marL="0" lvl="0" indent="0" algn="l" rtl="0">
              <a:lnSpc>
                <a:spcPct val="115000"/>
              </a:lnSpc>
              <a:spcBef>
                <a:spcPts val="0"/>
              </a:spcBef>
              <a:spcAft>
                <a:spcPts val="0"/>
              </a:spcAft>
              <a:buClr>
                <a:schemeClr val="dk1"/>
              </a:buClr>
              <a:buSzPts val="1100"/>
              <a:buFont typeface="Arial"/>
              <a:buNone/>
            </a:pPr>
            <a:r>
              <a:rPr lang="ru" sz="1400" dirty="0">
                <a:solidFill>
                  <a:schemeClr val="dk1"/>
                </a:solidFill>
              </a:rPr>
              <a:t>Mutations can have severe consequences for an organism</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sz="1400" b="1" dirty="0">
                <a:solidFill>
                  <a:srgbClr val="CC3300"/>
                </a:solidFill>
              </a:rPr>
              <a:t>Mutation:</a:t>
            </a:r>
            <a:r>
              <a:rPr lang="ru" sz="1400" dirty="0">
                <a:solidFill>
                  <a:schemeClr val="dk1"/>
                </a:solidFill>
              </a:rPr>
              <a:t> A permanent change in the DNA due to a failure in DNA replication or DNA repair mechanisms.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sz="1400" dirty="0">
                <a:solidFill>
                  <a:schemeClr val="dk1"/>
                </a:solidFill>
              </a:rPr>
              <a:t>Even a single nucleotide change may cause severe diseases.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sz="1400" i="1" dirty="0">
                <a:solidFill>
                  <a:srgbClr val="CC3300"/>
                </a:solidFill>
              </a:rPr>
              <a:t>example:  </a:t>
            </a:r>
            <a:r>
              <a:rPr lang="ru" sz="1400" dirty="0">
                <a:solidFill>
                  <a:schemeClr val="dk1"/>
                </a:solidFill>
              </a:rPr>
              <a:t>a life threatening disease,</a:t>
            </a:r>
            <a:r>
              <a:rPr lang="ru" sz="1400" i="1" dirty="0">
                <a:solidFill>
                  <a:srgbClr val="CC3300"/>
                </a:solidFill>
              </a:rPr>
              <a:t> </a:t>
            </a:r>
            <a:r>
              <a:rPr lang="ru" sz="1400" dirty="0">
                <a:solidFill>
                  <a:schemeClr val="dk1"/>
                </a:solidFill>
              </a:rPr>
              <a:t>sickle cell anemia.</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sz="1400" dirty="0">
                <a:solidFill>
                  <a:schemeClr val="dk1"/>
                </a:solidFill>
              </a:rPr>
              <a:t>        	--- amino acid sequence change in </a:t>
            </a:r>
            <a:r>
              <a:rPr lang="el-GR" sz="1400" dirty="0" smtClean="0">
                <a:solidFill>
                  <a:schemeClr val="dk1"/>
                </a:solidFill>
              </a:rPr>
              <a:t>β</a:t>
            </a:r>
            <a:r>
              <a:rPr lang="ru" sz="1400" dirty="0" smtClean="0">
                <a:solidFill>
                  <a:schemeClr val="dk1"/>
                </a:solidFill>
              </a:rPr>
              <a:t>-globin </a:t>
            </a:r>
            <a:r>
              <a:rPr lang="ru" sz="1400" dirty="0">
                <a:solidFill>
                  <a:schemeClr val="dk1"/>
                </a:solidFill>
              </a:rPr>
              <a:t>chain.</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sz="1400" dirty="0">
                <a:solidFill>
                  <a:schemeClr val="dk1"/>
                </a:solidFill>
              </a:rPr>
              <a:t>        	--- red blood cells are more fragile and break frequently in blood stream, reduced number of cells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sz="1400" dirty="0">
                <a:solidFill>
                  <a:schemeClr val="dk1"/>
                </a:solidFill>
              </a:rPr>
              <a:t>       	 ---  can cause weakness, dizziness, pain etc.</a:t>
            </a:r>
            <a:endParaRPr sz="1400" dirty="0">
              <a:solidFill>
                <a:schemeClr val="dk1"/>
              </a:solidFill>
            </a:endParaRPr>
          </a:p>
          <a:p>
            <a:pPr marL="0" lvl="0" indent="0" algn="l" rtl="0">
              <a:lnSpc>
                <a:spcPct val="115000"/>
              </a:lnSpc>
              <a:spcBef>
                <a:spcPts val="0"/>
              </a:spcBef>
              <a:spcAft>
                <a:spcPts val="1600"/>
              </a:spcAft>
              <a:buSzPts val="1800"/>
              <a:buNone/>
            </a:pPr>
            <a:endParaRPr dirty="0"/>
          </a:p>
        </p:txBody>
      </p:sp>
      <p:pic>
        <p:nvPicPr>
          <p:cNvPr id="85" name="Google Shape;85;p18"/>
          <p:cNvPicPr preferRelativeResize="0"/>
          <p:nvPr/>
        </p:nvPicPr>
        <p:blipFill rotWithShape="1">
          <a:blip r:embed="rId3">
            <a:alphaModFix/>
          </a:blip>
          <a:srcRect/>
          <a:stretch/>
        </p:blipFill>
        <p:spPr>
          <a:xfrm>
            <a:off x="2822525" y="2571750"/>
            <a:ext cx="3202592" cy="2392025"/>
          </a:xfrm>
          <a:prstGeom prst="rect">
            <a:avLst/>
          </a:prstGeom>
          <a:noFill/>
          <a:ln>
            <a:noFill/>
          </a:ln>
        </p:spPr>
      </p:pic>
      <p:sp>
        <p:nvSpPr>
          <p:cNvPr id="86" name="Google Shape;86;p18"/>
          <p:cNvSpPr txBox="1"/>
          <p:nvPr/>
        </p:nvSpPr>
        <p:spPr>
          <a:xfrm>
            <a:off x="609600" y="3276600"/>
            <a:ext cx="2094000" cy="477900"/>
          </a:xfrm>
          <a:prstGeom prst="rect">
            <a:avLst/>
          </a:prstGeom>
          <a:noFill/>
          <a:ln>
            <a:noFill/>
          </a:ln>
        </p:spPr>
        <p:txBody>
          <a:bodyPr spcFirstLastPara="1" wrap="square" lIns="91425" tIns="91425" rIns="91425" bIns="91425" anchor="t" anchorCtr="0">
            <a:noAutofit/>
          </a:bodyPr>
          <a:lstStyle/>
          <a:p>
            <a:pPr>
              <a:lnSpc>
                <a:spcPct val="115000"/>
              </a:lnSpc>
              <a:buSzPts val="1400"/>
            </a:pPr>
            <a:r>
              <a:rPr lang="ru"/>
              <a:t>Normal red blood cells</a:t>
            </a:r>
            <a:endParaRPr/>
          </a:p>
        </p:txBody>
      </p:sp>
      <p:sp>
        <p:nvSpPr>
          <p:cNvPr id="87" name="Google Shape;87;p18"/>
          <p:cNvSpPr txBox="1"/>
          <p:nvPr/>
        </p:nvSpPr>
        <p:spPr>
          <a:xfrm>
            <a:off x="6324600" y="3124200"/>
            <a:ext cx="2346900" cy="562200"/>
          </a:xfrm>
          <a:prstGeom prst="rect">
            <a:avLst/>
          </a:prstGeom>
          <a:noFill/>
          <a:ln>
            <a:noFill/>
          </a:ln>
        </p:spPr>
        <p:txBody>
          <a:bodyPr spcFirstLastPara="1" wrap="square" lIns="91425" tIns="91425" rIns="91425" bIns="91425" anchor="t" anchorCtr="0">
            <a:noAutofit/>
          </a:bodyPr>
          <a:lstStyle/>
          <a:p>
            <a:pPr>
              <a:lnSpc>
                <a:spcPct val="115000"/>
              </a:lnSpc>
              <a:buSzPts val="1400"/>
            </a:pPr>
            <a:r>
              <a:rPr lang="ru"/>
              <a:t>Cells from sickle cell anemia patient</a:t>
            </a:r>
            <a:endParaRPr/>
          </a:p>
        </p:txBody>
      </p:sp>
    </p:spTree>
    <p:extLst>
      <p:ext uri="{BB962C8B-B14F-4D97-AF65-F5344CB8AC3E}">
        <p14:creationId xmlns:p14="http://schemas.microsoft.com/office/powerpoint/2010/main" xmlns="" val="212210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93" name="Google Shape;9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4" name="Google Shape;94;p19"/>
          <p:cNvPicPr preferRelativeResize="0"/>
          <p:nvPr/>
        </p:nvPicPr>
        <p:blipFill rotWithShape="1">
          <a:blip r:embed="rId3">
            <a:alphaModFix/>
          </a:blip>
          <a:srcRect l="31504" t="22393" r="18242" b="13643"/>
          <a:stretch/>
        </p:blipFill>
        <p:spPr>
          <a:xfrm>
            <a:off x="254382" y="98475"/>
            <a:ext cx="8635236" cy="4946650"/>
          </a:xfrm>
          <a:prstGeom prst="rect">
            <a:avLst/>
          </a:prstGeom>
          <a:noFill/>
          <a:ln>
            <a:noFill/>
          </a:ln>
        </p:spPr>
      </p:pic>
    </p:spTree>
    <p:extLst>
      <p:ext uri="{BB962C8B-B14F-4D97-AF65-F5344CB8AC3E}">
        <p14:creationId xmlns:p14="http://schemas.microsoft.com/office/powerpoint/2010/main" xmlns="" val="135854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176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DNA Polymerases Introduce Copying Errors and Also Correct Them</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70" name="Google Shape;170;p31"/>
          <p:cNvSpPr txBox="1">
            <a:spLocks noGrp="1"/>
          </p:cNvSpPr>
          <p:nvPr>
            <p:ph type="body" idx="1"/>
          </p:nvPr>
        </p:nvSpPr>
        <p:spPr>
          <a:xfrm>
            <a:off x="311700" y="678750"/>
            <a:ext cx="8520600" cy="173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200" b="1">
                <a:solidFill>
                  <a:schemeClr val="dk1"/>
                </a:solidFill>
              </a:rPr>
              <a:t>Proofreading by DNA polymerase. </a:t>
            </a:r>
            <a:r>
              <a:rPr lang="en" sz="1200">
                <a:solidFill>
                  <a:schemeClr val="dk1"/>
                </a:solidFill>
              </a:rPr>
              <a:t>All DNA polymerases resemble a half-opened right hand. The “fingers” bind the single-stranded segment of the template strand, and the polymerase catalytic activity (Pol) lies in the junction between the fingers and palm. As long as the correct nucleotides are added to the 3′ end of the growing strand, it remains in the polymerase site. Incorporation of an incorrect base at the 3′ end causes melting of the newly formed end of the duplex. As a result, the polymerase pauses, and the 3′ end of the growing strand is transferred to the 3′ → 5′ exonuclease site (Exo) about 3 nm away, where the mispaired base, and probably other bases, are removed. Subsequently, the 3′ end flips back into the polymerase site and elongation resumes.</a:t>
            </a:r>
            <a:endParaRPr sz="1200">
              <a:solidFill>
                <a:schemeClr val="dk1"/>
              </a:solidFill>
            </a:endParaRPr>
          </a:p>
          <a:p>
            <a:pPr marL="0" lvl="0" indent="0" algn="l" rtl="0">
              <a:lnSpc>
                <a:spcPct val="115000"/>
              </a:lnSpc>
              <a:spcBef>
                <a:spcPts val="1600"/>
              </a:spcBef>
              <a:spcAft>
                <a:spcPts val="0"/>
              </a:spcAft>
              <a:buSzPts val="1800"/>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SzPts val="1800"/>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SzPts val="1800"/>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1600"/>
              </a:spcAft>
              <a:buSzPts val="1800"/>
              <a:buNone/>
            </a:pPr>
            <a:r>
              <a:rPr lang="en" sz="1200">
                <a:solidFill>
                  <a:schemeClr val="dk1"/>
                </a:solidFill>
              </a:rPr>
              <a:t>	 </a:t>
            </a:r>
            <a:endParaRPr sz="1200"/>
          </a:p>
        </p:txBody>
      </p:sp>
      <p:pic>
        <p:nvPicPr>
          <p:cNvPr id="171" name="Google Shape;171;p31"/>
          <p:cNvPicPr preferRelativeResize="0"/>
          <p:nvPr/>
        </p:nvPicPr>
        <p:blipFill rotWithShape="1">
          <a:blip r:embed="rId3">
            <a:alphaModFix/>
          </a:blip>
          <a:srcRect/>
          <a:stretch/>
        </p:blipFill>
        <p:spPr>
          <a:xfrm>
            <a:off x="1390700" y="2501298"/>
            <a:ext cx="6584624" cy="26422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Chemical and Radiation Damage </a:t>
            </a:r>
            <a:r>
              <a:rPr lang="en" sz="1800" b="1" dirty="0" smtClean="0">
                <a:latin typeface="Cambria"/>
                <a:ea typeface="Cambria"/>
                <a:cs typeface="Cambria"/>
                <a:sym typeface="Cambria"/>
              </a:rPr>
              <a:t>in </a:t>
            </a:r>
            <a:r>
              <a:rPr lang="en" sz="1800" b="1" dirty="0">
                <a:latin typeface="Cambria"/>
                <a:ea typeface="Cambria"/>
                <a:cs typeface="Cambria"/>
                <a:sym typeface="Cambria"/>
              </a:rPr>
              <a:t>DNA Can Lead to Mutations</a:t>
            </a:r>
            <a:endParaRPr sz="18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				</a:t>
            </a:r>
            <a:endParaRPr sz="18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			</a:t>
            </a:r>
            <a:endParaRPr sz="18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		</a:t>
            </a:r>
            <a:endParaRPr sz="1800" b="1" dirty="0">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dirty="0">
                <a:latin typeface="Cambria"/>
                <a:ea typeface="Cambria"/>
                <a:cs typeface="Cambria"/>
                <a:sym typeface="Cambria"/>
              </a:rPr>
              <a:t>	 </a:t>
            </a:r>
            <a:endParaRPr sz="1800" b="1" dirty="0">
              <a:latin typeface="Cambria"/>
              <a:ea typeface="Cambria"/>
              <a:cs typeface="Cambria"/>
              <a:sym typeface="Cambria"/>
            </a:endParaRPr>
          </a:p>
        </p:txBody>
      </p:sp>
      <p:sp>
        <p:nvSpPr>
          <p:cNvPr id="177" name="Google Shape;177;p32"/>
          <p:cNvSpPr txBox="1">
            <a:spLocks noGrp="1"/>
          </p:cNvSpPr>
          <p:nvPr>
            <p:ph type="body" idx="1"/>
          </p:nvPr>
        </p:nvSpPr>
        <p:spPr>
          <a:xfrm>
            <a:off x="311700" y="1152475"/>
            <a:ext cx="3768300" cy="34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Deamination leads to point mutations. </a:t>
            </a:r>
            <a:r>
              <a:rPr lang="en" sz="1400">
                <a:solidFill>
                  <a:schemeClr val="dk1"/>
                </a:solidFill>
                <a:latin typeface="Cambria"/>
                <a:ea typeface="Cambria"/>
                <a:cs typeface="Cambria"/>
                <a:sym typeface="Cambria"/>
              </a:rPr>
              <a:t>A spontaneous point mutation can be caused by deamination of 5-methylcytosine (C) to form thymine (T). If the resulting T∙G base pair is not restored to the normal C∙G base pair by base excision-repair mechanisms </a:t>
            </a:r>
            <a:r>
              <a:rPr lang="en" sz="1400" b="1">
                <a:solidFill>
                  <a:schemeClr val="dk1"/>
                </a:solidFill>
                <a:latin typeface="Cambria"/>
                <a:ea typeface="Cambria"/>
                <a:cs typeface="Cambria"/>
                <a:sym typeface="Cambria"/>
              </a:rPr>
              <a:t>1 </a:t>
            </a:r>
            <a:r>
              <a:rPr lang="en" sz="1400">
                <a:solidFill>
                  <a:schemeClr val="dk1"/>
                </a:solidFill>
                <a:latin typeface="Cambria"/>
                <a:ea typeface="Cambria"/>
                <a:cs typeface="Cambria"/>
                <a:sym typeface="Cambria"/>
              </a:rPr>
              <a:t>, it will lead to a permanent change in sequence (i.e., a mutation) following DNA replication </a:t>
            </a:r>
            <a:r>
              <a:rPr lang="en" sz="1400" b="1">
                <a:solidFill>
                  <a:schemeClr val="dk1"/>
                </a:solidFill>
                <a:latin typeface="Cambria"/>
                <a:ea typeface="Cambria"/>
                <a:cs typeface="Cambria"/>
                <a:sym typeface="Cambria"/>
              </a:rPr>
              <a:t>2</a:t>
            </a:r>
            <a:r>
              <a:rPr lang="en" sz="1400">
                <a:solidFill>
                  <a:schemeClr val="dk1"/>
                </a:solidFill>
                <a:latin typeface="Cambria"/>
                <a:ea typeface="Cambria"/>
                <a:cs typeface="Cambria"/>
                <a:sym typeface="Cambria"/>
              </a:rPr>
              <a:t> . After one round of replication, one daughter DNA molecule will have the mutant T∙A base pair and the other will have the wild-type C∙G base pair.</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178" name="Google Shape;178;p32"/>
          <p:cNvPicPr preferRelativeResize="0"/>
          <p:nvPr/>
        </p:nvPicPr>
        <p:blipFill rotWithShape="1">
          <a:blip r:embed="rId3">
            <a:alphaModFix/>
          </a:blip>
          <a:srcRect/>
          <a:stretch/>
        </p:blipFill>
        <p:spPr>
          <a:xfrm>
            <a:off x="4187975" y="1111575"/>
            <a:ext cx="4956026" cy="30796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High-Fidelity DNA Excision-Repair Systems Recognize and Repair Damage</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84" name="Google Shape;184;p33"/>
          <p:cNvSpPr txBox="1">
            <a:spLocks noGrp="1"/>
          </p:cNvSpPr>
          <p:nvPr>
            <p:ph type="body" idx="1"/>
          </p:nvPr>
        </p:nvSpPr>
        <p:spPr>
          <a:xfrm>
            <a:off x="311700" y="1152475"/>
            <a:ext cx="4715100" cy="365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Base excision repair of a T</a:t>
            </a:r>
            <a:r>
              <a:rPr lang="en" sz="1400">
                <a:solidFill>
                  <a:schemeClr val="dk1"/>
                </a:solidFill>
                <a:latin typeface="Cambria"/>
                <a:ea typeface="Cambria"/>
                <a:cs typeface="Cambria"/>
                <a:sym typeface="Cambria"/>
              </a:rPr>
              <a:t>∙</a:t>
            </a:r>
            <a:r>
              <a:rPr lang="en" sz="1400" b="1">
                <a:solidFill>
                  <a:schemeClr val="dk1"/>
                </a:solidFill>
                <a:latin typeface="Cambria"/>
                <a:ea typeface="Cambria"/>
                <a:cs typeface="Cambria"/>
                <a:sym typeface="Cambria"/>
              </a:rPr>
              <a:t>G mismatch. </a:t>
            </a:r>
            <a:r>
              <a:rPr lang="en" sz="1400">
                <a:solidFill>
                  <a:schemeClr val="dk1"/>
                </a:solidFill>
                <a:latin typeface="Cambria"/>
                <a:ea typeface="Cambria"/>
                <a:cs typeface="Cambria"/>
                <a:sym typeface="Cambria"/>
              </a:rPr>
              <a:t>A DNA glycosylase specific for G∙T mismatches flips the thymine base out of the helix and then cuts it away from the sugar-phosphate DNA backbone (step 1), leaving just the deoxyribose phosphate (black dot). An endonuclease specific for the resultant abasic site (apurinic endonuclease I, APE1) then cuts the DNA backbone (step 2), and the deoxyribose phosphate is removed by an endonuclease, apurinic lyase (AP lyase) associated with DNA polymerase β, a specialized DNA polymerase used in repair (step 3). The gap is then filled in by DNA Pol β and sealed by DNA ligase (step 4), restoring the original G∙C base pair.</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185" name="Google Shape;185;p33"/>
          <p:cNvPicPr preferRelativeResize="0"/>
          <p:nvPr/>
        </p:nvPicPr>
        <p:blipFill rotWithShape="1">
          <a:blip r:embed="rId3">
            <a:alphaModFix/>
          </a:blip>
          <a:srcRect/>
          <a:stretch/>
        </p:blipFill>
        <p:spPr>
          <a:xfrm>
            <a:off x="5179200" y="1170125"/>
            <a:ext cx="3812400" cy="373564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ncer Cas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1279</Words>
  <Application>Microsoft Office PowerPoint</Application>
  <PresentationFormat>Экран (16:9)</PresentationFormat>
  <Paragraphs>130</Paragraphs>
  <Slides>17</Slides>
  <Notes>16</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Simple Light</vt:lpstr>
      <vt:lpstr>Cancer Case</vt:lpstr>
      <vt:lpstr>1_Simple Light</vt:lpstr>
      <vt:lpstr>Al-Farabi Kazakh National University Higher School of Medicine</vt:lpstr>
      <vt:lpstr>LEARNING OUTCOMES As a result of the lesson you will be able to:</vt:lpstr>
      <vt:lpstr>Literature </vt:lpstr>
      <vt:lpstr>In bacterium E. coli, more than 50 genes are known that control repair processes. Every day in the DNA molecules of each cell of the human body about 100,000 units are damaged due to a variety of endogenous processes and exogenous genotoxic effects. Less than 1 DNA damage out of 1000 turns into a mutation. </vt:lpstr>
      <vt:lpstr>Слайд 5</vt:lpstr>
      <vt:lpstr>Слайд 6</vt:lpstr>
      <vt:lpstr>DNA Polymerases Introduce Copying Errors and Also Correct Them                      </vt:lpstr>
      <vt:lpstr>Chemical and Radiation Damage in DNA Can Lead to Mutations               </vt:lpstr>
      <vt:lpstr>High-Fidelity DNA Excision-Repair Systems Recognize and Repair Damage               </vt:lpstr>
      <vt:lpstr>Mismatch Excision Repairs Other Mismatches and Small Insertions and Deletions               </vt:lpstr>
      <vt:lpstr>Nucleotide Excision Repairs Chemical Adducts that Distort Normal DNA Shape               </vt:lpstr>
      <vt:lpstr>Nucleotide Excision Repairs Chemical Adducts that Distort Normal DNA Shape               </vt:lpstr>
      <vt:lpstr>Слайд 13</vt:lpstr>
      <vt:lpstr>Слайд 14</vt:lpstr>
      <vt:lpstr>Role of Cell Division in Cancer</vt:lpstr>
      <vt:lpstr>Review: The cell cycle has four phases and controls cell division</vt:lpstr>
      <vt:lpstr>Cell Cycle Checkpoints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Admin</cp:lastModifiedBy>
  <cp:revision>18</cp:revision>
  <dcterms:modified xsi:type="dcterms:W3CDTF">2020-03-02T14:37:22Z</dcterms:modified>
</cp:coreProperties>
</file>